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Quattrocento Sa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QuattrocentoSans-italic.fntdata"/><Relationship Id="rId81" Type="http://schemas.openxmlformats.org/officeDocument/2006/relationships/font" Target="fonts/Quattrocento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QuattrocentoSans-bold.fntdata"/><Relationship Id="rId34" Type="http://schemas.openxmlformats.org/officeDocument/2006/relationships/slide" Target="slides/slide28.xml"/><Relationship Id="rId78" Type="http://schemas.openxmlformats.org/officeDocument/2006/relationships/font" Target="fonts/QuattrocentoSans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91338fd3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91338fd3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1bb954e5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1bb954e5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1bb954e55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1bb954e55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1bb954e5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1bb954e5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1bb954e5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1bb954e5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1bb954e5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1bb954e5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1bb954e5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1bb954e5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a8233a80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a8233a80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1bb954e5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1bb954e5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1bb954e5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1bb954e5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1bb954e5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1bb954e5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1bb954e5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1bb954e5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1bb954e5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1bb954e5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1bb954e5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1bb954e5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1bb954e5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1bb954e5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1bb954e5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1bb954e5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1bb954e5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1bb954e5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1bb954e5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1bb954e5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1bb954e5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1bb954e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1bb954e5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1bb954e5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1bb954e5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1bb954e5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1bb954e5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1bb954e5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1bb954e5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1bb954e5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1bb954e5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1bb954e5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1bb954e5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1bb954e5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1bb954e55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1bb954e5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1bb954e5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1bb954e5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1bb954e5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1bb954e5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1bb954e55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1bb954e55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1bb954e55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1bb954e55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1bb954e5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1bb954e5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1bb954e5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b1bb954e5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1bb954e5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1bb954e5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1bb954e5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1bb954e5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1bb954e55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1bb954e5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1bb954e5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1bb954e5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bb954e5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bb954e5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1bb954e5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b1bb954e5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1bb954e5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1bb954e5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b1bb954e5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b1bb954e5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1bb954e55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1bb954e55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b1bb954e55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b1bb954e55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b1bb954e5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b1bb954e5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b1bb954e5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b1bb954e5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1bb954e5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1bb954e5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1bb954e55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1bb954e55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1bb954e55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1bb954e5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b1bb954e5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b1bb954e5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1bb954e55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1bb954e55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1bb954e5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1bb954e5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1bb954e5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b1bb954e5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1bb954e55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1bb954e55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1bb954e55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1bb954e55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1bb954e5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1bb954e5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1bb954e5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1bb954e5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a8233a80a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a8233a80a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b1bb954e5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b1bb954e5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b1bb954e5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b1bb954e5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b1bb95513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b1bb95513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1bb955138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1bb955138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b1bb95513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b1bb95513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b1bb955138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b1bb955138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1bb954e55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b1bb954e55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7f0b2653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7f0b2653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1bb954e5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1bb954e5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b1bb954e55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b1bb954e55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1bb954e5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1bb954e5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b1bb954e55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b1bb954e55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b1bb954e55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b1bb954e55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1bb954e5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1bb954e5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1bb954e5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1bb954e5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EADA7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IITD_pptslide_jpeg-03.jpg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72917" r="0" t="69259"/>
          <a:stretch/>
        </p:blipFill>
        <p:spPr>
          <a:xfrm>
            <a:off x="7286625" y="3562350"/>
            <a:ext cx="1857374" cy="1581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1143000" y="797753"/>
            <a:ext cx="73152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Quattrocento Sans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114800" y="2430433"/>
            <a:ext cx="43434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9F7F6"/>
              </a:buClr>
              <a:buSzPts val="1800"/>
              <a:buNone/>
              <a:defRPr sz="1800">
                <a:solidFill>
                  <a:srgbClr val="E9F7F6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1148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" name="Google Shape;62;p14"/>
          <p:cNvCxnSpPr/>
          <p:nvPr/>
        </p:nvCxnSpPr>
        <p:spPr>
          <a:xfrm>
            <a:off x="685800" y="2317221"/>
            <a:ext cx="777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401088"/>
            <a:ext cx="2260623" cy="124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33845" y="1035886"/>
            <a:ext cx="3867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7" name="Google Shape;67;p15"/>
          <p:cNvSpPr txBox="1"/>
          <p:nvPr>
            <p:ph idx="2" type="body"/>
          </p:nvPr>
        </p:nvSpPr>
        <p:spPr>
          <a:xfrm>
            <a:off x="633845" y="1655160"/>
            <a:ext cx="38670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3" type="body"/>
          </p:nvPr>
        </p:nvSpPr>
        <p:spPr>
          <a:xfrm>
            <a:off x="4629150" y="1035887"/>
            <a:ext cx="3886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9" name="Google Shape;69;p15"/>
          <p:cNvSpPr txBox="1"/>
          <p:nvPr>
            <p:ph idx="4" type="body"/>
          </p:nvPr>
        </p:nvSpPr>
        <p:spPr>
          <a:xfrm>
            <a:off x="4629150" y="1655160"/>
            <a:ext cx="38862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4" name="Google Shape;74;p15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623888" y="1284317"/>
            <a:ext cx="78867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500"/>
              <a:buFont typeface="Quattrocento Sans"/>
              <a:buNone/>
              <a:defRPr b="0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623888" y="3414475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633845" y="1035887"/>
            <a:ext cx="78867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" name="Google Shape;90;p17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33845" y="1035887"/>
            <a:ext cx="3886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4629150" y="1035887"/>
            <a:ext cx="3886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0" name="Google Shape;100;p18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8" name="Google Shape;108;p19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type="title"/>
          </p:nvPr>
        </p:nvSpPr>
        <p:spPr>
          <a:xfrm>
            <a:off x="630936" y="342900"/>
            <a:ext cx="2948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⚫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5pPr>
            <a:lvl6pPr indent="-3238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630936" y="1543049"/>
            <a:ext cx="29487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9" name="Google Shape;119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" name="Google Shape;122;p21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630936" y="342900"/>
            <a:ext cx="2948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2"/>
          <p:cNvSpPr/>
          <p:nvPr>
            <p:ph idx="2" type="pic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630936" y="1543050"/>
            <a:ext cx="29487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29" name="Google Shape;12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" name="Google Shape;132;p22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idx="1" type="body"/>
          </p:nvPr>
        </p:nvSpPr>
        <p:spPr>
          <a:xfrm rot="5400000">
            <a:off x="2777496" y="-1107763"/>
            <a:ext cx="3599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41" name="Google Shape;141;p23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 rot="5400000">
            <a:off x="5350050" y="1463972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 rot="5400000">
            <a:off x="1349475" y="-450628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" name="Google Shape;149;p24"/>
          <p:cNvCxnSpPr/>
          <p:nvPr/>
        </p:nvCxnSpPr>
        <p:spPr>
          <a:xfrm>
            <a:off x="6543675" y="277589"/>
            <a:ext cx="0" cy="435480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685799" y="1035886"/>
            <a:ext cx="38343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4683577" y="1035886"/>
            <a:ext cx="38289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58" name="Google Shape;158;p25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685799" y="946718"/>
            <a:ext cx="38151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3" name="Google Shape;163;p26"/>
          <p:cNvSpPr txBox="1"/>
          <p:nvPr>
            <p:ph idx="2" type="body"/>
          </p:nvPr>
        </p:nvSpPr>
        <p:spPr>
          <a:xfrm>
            <a:off x="685799" y="1616168"/>
            <a:ext cx="38151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3" type="body"/>
          </p:nvPr>
        </p:nvSpPr>
        <p:spPr>
          <a:xfrm>
            <a:off x="4672693" y="946716"/>
            <a:ext cx="38289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5" name="Google Shape;165;p26"/>
          <p:cNvSpPr txBox="1"/>
          <p:nvPr>
            <p:ph idx="4" type="body"/>
          </p:nvPr>
        </p:nvSpPr>
        <p:spPr>
          <a:xfrm>
            <a:off x="4672693" y="1616168"/>
            <a:ext cx="38289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70" name="Google Shape;170;p26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7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78" name="Google Shape;178;p27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⚫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5pPr>
            <a:lvl6pPr indent="-3238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9pPr>
          </a:lstStyle>
          <a:p/>
        </p:txBody>
      </p:sp>
      <p:sp>
        <p:nvSpPr>
          <p:cNvPr id="183" name="Google Shape;183;p28"/>
          <p:cNvSpPr txBox="1"/>
          <p:nvPr>
            <p:ph idx="2" type="body"/>
          </p:nvPr>
        </p:nvSpPr>
        <p:spPr>
          <a:xfrm>
            <a:off x="630936" y="1643745"/>
            <a:ext cx="29487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84" name="Google Shape;184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630936" y="342900"/>
            <a:ext cx="2948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>
                <a:solidFill>
                  <a:srgbClr val="3EADA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88" name="Google Shape;188;p28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/>
          <p:nvPr>
            <p:ph idx="2" type="pic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630936" y="1643745"/>
            <a:ext cx="29487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97" name="Google Shape;197;p29"/>
          <p:cNvSpPr txBox="1"/>
          <p:nvPr>
            <p:ph type="title"/>
          </p:nvPr>
        </p:nvSpPr>
        <p:spPr>
          <a:xfrm>
            <a:off x="630936" y="342900"/>
            <a:ext cx="2948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>
                <a:solidFill>
                  <a:srgbClr val="3EADA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98" name="Google Shape;198;p29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Vertical Text">
  <p:cSld name="1_Title and Vertical 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>
            <p:ph idx="1" type="body"/>
          </p:nvPr>
        </p:nvSpPr>
        <p:spPr>
          <a:xfrm rot="5400000">
            <a:off x="2786946" y="-1122314"/>
            <a:ext cx="3575400" cy="7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07" name="Google Shape;207;p30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 type="twoObj">
  <p:cSld name="TWO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1" type="twoTxTwoObj">
  <p:cSld name="TWO_OBJECTS_WITH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1" name="Google Shape;221;p32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type="titleOnly">
  <p:cSld name="TITLE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⚫"/>
              <a:defRPr sz="1400"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⚫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⚫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rtl="0">
              <a:spcBef>
                <a:spcPts val="3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rtl="0">
              <a:spcBef>
                <a:spcPts val="3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rtl="0">
              <a:spcBef>
                <a:spcPts val="3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rtl="0">
              <a:spcBef>
                <a:spcPts val="3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jpg"/><Relationship Id="rId4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jp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.png"/><Relationship Id="rId4" Type="http://schemas.openxmlformats.org/officeDocument/2006/relationships/image" Target="../media/image3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jpg"/><Relationship Id="rId4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drive.google.com/file/d/1Q5smJlk59cugkqQoAqQMVbi91YAQfDyR/view" TargetMode="External"/><Relationship Id="rId4" Type="http://schemas.openxmlformats.org/officeDocument/2006/relationships/image" Target="../media/image2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drive.google.com/file/d/1PfGQFN6YdB4nGEqqTmIfol_0yn55AQX9/view" TargetMode="External"/><Relationship Id="rId4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drive.google.com/file/d/14YU4zF5DHBPK0xsspOBwP-zTNOiYoHFw/view" TargetMode="External"/><Relationship Id="rId4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drive.google.com/file/d/1lrvbuz8CECc8-V35XpM2mTL9jlxJ1eum/view" TargetMode="External"/><Relationship Id="rId4" Type="http://schemas.openxmlformats.org/officeDocument/2006/relationships/image" Target="../media/image2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drive.google.com/file/d/16gvSCBZHaPs5Nd2edAQ6r1b0-udJyc3j/view" TargetMode="External"/><Relationship Id="rId4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drive.google.com/file/d/15S__6D0MPY3Ety24FHTZGyp6K6K4H8C5/view" TargetMode="External"/><Relationship Id="rId4" Type="http://schemas.openxmlformats.org/officeDocument/2006/relationships/image" Target="../media/image2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/>
        </p:nvSpPr>
        <p:spPr>
          <a:xfrm>
            <a:off x="460075" y="1394775"/>
            <a:ext cx="8683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Smart Camera for Enforcing Social Distancing</a:t>
            </a:r>
            <a:endParaRPr b="1" sz="33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585650" y="2363800"/>
            <a:ext cx="8683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Aayush Gupta | Daksh Thapar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M-20-130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633850" y="121925"/>
            <a:ext cx="73035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Deep Learning based Safe Social Distancing and Face Mask Detection in Public Areas for COVID-19 Safety Guidelines</a:t>
            </a:r>
            <a:r>
              <a:rPr lang="en" sz="1600"/>
              <a:t> </a:t>
            </a:r>
            <a:r>
              <a:rPr lang="en" sz="1600"/>
              <a:t>Adherence (Shashi Yadav, July 2020)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5" name="Google Shape;295;p44"/>
          <p:cNvSpPr txBox="1"/>
          <p:nvPr/>
        </p:nvSpPr>
        <p:spPr>
          <a:xfrm>
            <a:off x="5134925" y="2033700"/>
            <a:ext cx="38601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Computer Vision based approach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Real-Time automated monitoring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Implementing model on RaspberryPi4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Three aspects: detection, tracking, and validation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915338" y="4126625"/>
            <a:ext cx="3938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5: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Safe Social Distancing and Face Mask Detection in Public Areas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288725"/>
            <a:ext cx="4501075" cy="27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633850" y="274325"/>
            <a:ext cx="73035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DeepSOCIAL: Social Distancing Monitoring and Infection Risk Assessment in COVID-19 Pandemic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57528" l="3623" r="0" t="0"/>
          <a:stretch/>
        </p:blipFill>
        <p:spPr>
          <a:xfrm>
            <a:off x="710800" y="1022688"/>
            <a:ext cx="3457375" cy="181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9239" l="3623" r="0" t="50812"/>
          <a:stretch/>
        </p:blipFill>
        <p:spPr>
          <a:xfrm>
            <a:off x="710800" y="2809275"/>
            <a:ext cx="3457375" cy="170777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/>
        </p:nvSpPr>
        <p:spPr>
          <a:xfrm>
            <a:off x="4659750" y="1984350"/>
            <a:ext cx="38601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Neural Network-Based model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Automated people detection, tracking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Euclidean pairwise distances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YOLOv4-based framewor</a:t>
            </a:r>
            <a:r>
              <a:rPr lang="en" sz="1100">
                <a:solidFill>
                  <a:schemeClr val="dk1"/>
                </a:solidFill>
              </a:rPr>
              <a:t>k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0" y="4529875"/>
            <a:ext cx="4768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6: Red spots due to multiple breaches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Monitoring COVID-19 social distancing with person detection and tracking via fine-tuned YOLOv3 and Deepsort techniques (Narinder Singh Punn, Sanjay Kumar Sonbhadra and Sonali Agarwal)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042975"/>
            <a:ext cx="4095000" cy="34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/>
        </p:nvSpPr>
        <p:spPr>
          <a:xfrm>
            <a:off x="5113875" y="1348775"/>
            <a:ext cx="328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learning based framework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YOLO v3 object detection model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Deepsort Algorithm with bounding boxes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compared with faster region-based CNN and SNN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297100" y="4473400"/>
            <a:ext cx="4768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7: 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Monitoring social distancing with person detection and tracking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</a:t>
            </a:r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50" y="891875"/>
            <a:ext cx="8097623" cy="37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 txBox="1"/>
          <p:nvPr/>
        </p:nvSpPr>
        <p:spPr>
          <a:xfrm>
            <a:off x="2146013" y="4433900"/>
            <a:ext cx="4768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8: Approach shown by diagram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0" l="0" r="0" t="4752"/>
          <a:stretch/>
        </p:blipFill>
        <p:spPr>
          <a:xfrm>
            <a:off x="1384225" y="930775"/>
            <a:ext cx="6375527" cy="37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RaspberryPi4</a:t>
            </a:r>
            <a:endParaRPr/>
          </a:p>
        </p:txBody>
      </p:sp>
      <p:sp>
        <p:nvSpPr>
          <p:cNvPr id="333" name="Google Shape;333;p49"/>
          <p:cNvSpPr txBox="1"/>
          <p:nvPr/>
        </p:nvSpPr>
        <p:spPr>
          <a:xfrm>
            <a:off x="2187750" y="4473400"/>
            <a:ext cx="4768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9: RPi4 Architecture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for Object detection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Custom built library inspired by Pixellib</a:t>
            </a:r>
            <a:endParaRPr sz="3100"/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145200"/>
            <a:ext cx="4922900" cy="327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1"/>
          <p:cNvSpPr txBox="1"/>
          <p:nvPr/>
        </p:nvSpPr>
        <p:spPr>
          <a:xfrm>
            <a:off x="5696350" y="1411750"/>
            <a:ext cx="30999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Open-source Computer Vision Library (obtained from GitHub) 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Performs instance segmentation of objects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Learning Mask R-CNN models to obtain and distinguish between 80 types of objects present in the pre-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trained Coco dataset.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1"/>
          <p:cNvSpPr txBox="1"/>
          <p:nvPr/>
        </p:nvSpPr>
        <p:spPr>
          <a:xfrm>
            <a:off x="633850" y="4463525"/>
            <a:ext cx="4923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10: Monitoring social distancing with Pixellib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v3, v4</a:t>
            </a:r>
            <a:endParaRPr/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88" y="947025"/>
            <a:ext cx="4519525" cy="36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 txBox="1"/>
          <p:nvPr/>
        </p:nvSpPr>
        <p:spPr>
          <a:xfrm>
            <a:off x="1916200" y="4559975"/>
            <a:ext cx="4923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11: Average Precision comparisons for different architectures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using YOLO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v3,v4 Architecture</a:t>
            </a:r>
            <a:endParaRPr/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00" y="1464906"/>
            <a:ext cx="8012025" cy="25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 txBox="1"/>
          <p:nvPr/>
        </p:nvSpPr>
        <p:spPr>
          <a:xfrm>
            <a:off x="2191375" y="4122525"/>
            <a:ext cx="4923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12: One stage detector architecture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title"/>
          </p:nvPr>
        </p:nvSpPr>
        <p:spPr>
          <a:xfrm>
            <a:off x="791400" y="2011900"/>
            <a:ext cx="7561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Pairwise Euclidean Distance Calculation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Mapping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Distance</a:t>
            </a:r>
            <a:endParaRPr/>
          </a:p>
        </p:txBody>
      </p:sp>
      <p:pic>
        <p:nvPicPr>
          <p:cNvPr id="376" name="Google Shape;3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50" y="1026470"/>
            <a:ext cx="72009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Mapping distance using bounding boxes</a:t>
            </a:r>
            <a:endParaRPr sz="3000"/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009498"/>
            <a:ext cx="1755250" cy="35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7"/>
          <p:cNvSpPr txBox="1"/>
          <p:nvPr/>
        </p:nvSpPr>
        <p:spPr>
          <a:xfrm>
            <a:off x="76200" y="4649875"/>
            <a:ext cx="2912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13: Bounding box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7"/>
          <p:cNvSpPr txBox="1"/>
          <p:nvPr/>
        </p:nvSpPr>
        <p:spPr>
          <a:xfrm>
            <a:off x="2546775" y="1044925"/>
            <a:ext cx="56862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know that the average human height is 5.5 ft(~165cm) and we mapped this distance to the height of every bounding box, which gives us a relation between the pixel distance throughout the frame and the real distance. 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 height of bounding box be h’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 height h=165cm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i.e. h=165cm -&gt; h’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=&gt; h=1cm -&gt; h’/165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=&gt; h=182.8cm -&gt; 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(h’/165)*182.8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where 182.8cm= 6ft, our threshold for social distancing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Management</a:t>
            </a:r>
            <a:endParaRPr/>
          </a:p>
        </p:txBody>
      </p:sp>
      <p:sp>
        <p:nvSpPr>
          <p:cNvPr id="390" name="Google Shape;390;p58"/>
          <p:cNvSpPr txBox="1"/>
          <p:nvPr/>
        </p:nvSpPr>
        <p:spPr>
          <a:xfrm>
            <a:off x="691075" y="1025200"/>
            <a:ext cx="7434000" cy="3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Here is one instance of a file name containing frame of violation: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 rotWithShape="1">
          <a:blip r:embed="rId3">
            <a:alphaModFix/>
          </a:blip>
          <a:srcRect b="59158" l="0" r="0" t="0"/>
          <a:stretch/>
        </p:blipFill>
        <p:spPr>
          <a:xfrm>
            <a:off x="3075800" y="2571750"/>
            <a:ext cx="2200275" cy="9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25" y="2008197"/>
            <a:ext cx="6892249" cy="3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8"/>
          <p:cNvSpPr txBox="1"/>
          <p:nvPr/>
        </p:nvSpPr>
        <p:spPr>
          <a:xfrm>
            <a:off x="2719725" y="3726600"/>
            <a:ext cx="2912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14: Suitable format for saving snapshot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built library inspired by Pixellib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/>
        </p:nvSpPr>
        <p:spPr>
          <a:xfrm>
            <a:off x="1320075" y="46964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15: Original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61"/>
          <p:cNvPicPr preferRelativeResize="0"/>
          <p:nvPr/>
        </p:nvPicPr>
        <p:blipFill rotWithShape="1">
          <a:blip r:embed="rId3">
            <a:alphaModFix/>
          </a:blip>
          <a:srcRect b="5311" l="0" r="0" t="0"/>
          <a:stretch/>
        </p:blipFill>
        <p:spPr>
          <a:xfrm>
            <a:off x="1271775" y="144228"/>
            <a:ext cx="6504000" cy="458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/>
        </p:nvSpPr>
        <p:spPr>
          <a:xfrm>
            <a:off x="1320075" y="46964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16: Final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75" y="144225"/>
            <a:ext cx="6503996" cy="45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based detection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 Scenarios)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7"/>
          <p:cNvPicPr preferRelativeResize="0"/>
          <p:nvPr/>
        </p:nvPicPr>
        <p:blipFill rotWithShape="1">
          <a:blip r:embed="rId3">
            <a:alphaModFix/>
          </a:blip>
          <a:srcRect b="0" l="0" r="0" t="2248"/>
          <a:stretch/>
        </p:blipFill>
        <p:spPr>
          <a:xfrm>
            <a:off x="1504950" y="227075"/>
            <a:ext cx="6134100" cy="32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325" y="3476625"/>
            <a:ext cx="39433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1698075" y="4373475"/>
            <a:ext cx="5666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1: COVID-19 figures worldwide, from Wikipedia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Scenario 1 (outdoor, natural illumination)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5"/>
          <p:cNvPicPr preferRelativeResize="0"/>
          <p:nvPr/>
        </p:nvPicPr>
        <p:blipFill rotWithShape="1">
          <a:blip r:embed="rId3">
            <a:alphaModFix/>
          </a:blip>
          <a:srcRect b="5311" l="0" r="0" t="0"/>
          <a:stretch/>
        </p:blipFill>
        <p:spPr>
          <a:xfrm>
            <a:off x="1271787" y="76200"/>
            <a:ext cx="6600425" cy="46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5"/>
          <p:cNvSpPr txBox="1"/>
          <p:nvPr/>
        </p:nvSpPr>
        <p:spPr>
          <a:xfrm>
            <a:off x="1320075" y="46964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17: Original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/>
          <p:nvPr>
            <p:ph type="title"/>
          </p:nvPr>
        </p:nvSpPr>
        <p:spPr>
          <a:xfrm>
            <a:off x="861600" y="20020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Mask- RCNN model, detecting humans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type="title"/>
          </p:nvPr>
        </p:nvSpPr>
        <p:spPr>
          <a:xfrm>
            <a:off x="861600" y="20020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Bounding Boxes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8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1320000" y="76200"/>
            <a:ext cx="6504000" cy="464265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8"/>
          <p:cNvSpPr txBox="1"/>
          <p:nvPr/>
        </p:nvSpPr>
        <p:spPr>
          <a:xfrm>
            <a:off x="1320075" y="46964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18: Detected humans and applied bounding boxes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>
            <p:ph type="title"/>
          </p:nvPr>
        </p:nvSpPr>
        <p:spPr>
          <a:xfrm>
            <a:off x="861600" y="20020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Distance Mapping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25" y="1514825"/>
            <a:ext cx="3204200" cy="12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75" y="3585450"/>
            <a:ext cx="35718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0"/>
          <p:cNvSpPr txBox="1"/>
          <p:nvPr>
            <p:ph type="title"/>
          </p:nvPr>
        </p:nvSpPr>
        <p:spPr>
          <a:xfrm>
            <a:off x="606525" y="301200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Pairwise Distance Calculation</a:t>
            </a:r>
            <a:endParaRPr/>
          </a:p>
        </p:txBody>
      </p:sp>
      <p:sp>
        <p:nvSpPr>
          <p:cNvPr id="460" name="Google Shape;460;p70"/>
          <p:cNvSpPr txBox="1"/>
          <p:nvPr/>
        </p:nvSpPr>
        <p:spPr>
          <a:xfrm>
            <a:off x="4561025" y="1530225"/>
            <a:ext cx="35145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Displayed at the top left of the frame during runtime, contains pairwise euclidean distances for all pairs that are violating social distancing, the persons are identified by unique “ids”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70"/>
          <p:cNvSpPr txBox="1"/>
          <p:nvPr/>
        </p:nvSpPr>
        <p:spPr>
          <a:xfrm>
            <a:off x="4561025" y="3400875"/>
            <a:ext cx="3514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Displayed at the bottom left of the frame during runtime, depicts the total number of social distancing violations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70"/>
          <p:cNvSpPr txBox="1"/>
          <p:nvPr/>
        </p:nvSpPr>
        <p:spPr>
          <a:xfrm>
            <a:off x="584575" y="2744913"/>
            <a:ext cx="3248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19: Pairwise distances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70"/>
          <p:cNvSpPr txBox="1"/>
          <p:nvPr/>
        </p:nvSpPr>
        <p:spPr>
          <a:xfrm>
            <a:off x="607713" y="4061702"/>
            <a:ext cx="3391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20: Number of violations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"/>
          <p:cNvSpPr txBox="1"/>
          <p:nvPr>
            <p:ph type="title"/>
          </p:nvPr>
        </p:nvSpPr>
        <p:spPr>
          <a:xfrm>
            <a:off x="861600" y="20020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Distances with 6ft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538" y="0"/>
            <a:ext cx="6196929" cy="46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2"/>
          <p:cNvSpPr txBox="1"/>
          <p:nvPr/>
        </p:nvSpPr>
        <p:spPr>
          <a:xfrm>
            <a:off x="2876088" y="4642652"/>
            <a:ext cx="3391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21: Final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/>
          <p:nvPr>
            <p:ph type="title"/>
          </p:nvPr>
        </p:nvSpPr>
        <p:spPr>
          <a:xfrm>
            <a:off x="861600" y="20020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frames in Database, Buzzer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Distancing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74"/>
          <p:cNvPicPr preferRelativeResize="0"/>
          <p:nvPr/>
        </p:nvPicPr>
        <p:blipFill rotWithShape="1">
          <a:blip r:embed="rId3">
            <a:alphaModFix/>
          </a:blip>
          <a:srcRect b="0" l="0" r="7261" t="0"/>
          <a:stretch/>
        </p:blipFill>
        <p:spPr>
          <a:xfrm>
            <a:off x="1205238" y="152388"/>
            <a:ext cx="6733524" cy="40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4"/>
          <p:cNvSpPr txBox="1"/>
          <p:nvPr/>
        </p:nvSpPr>
        <p:spPr>
          <a:xfrm>
            <a:off x="1320075" y="46202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22: Snapshot saved in directory in desired format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5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Recap of steps with Scenario 1 (YOLOv4)</a:t>
            </a:r>
            <a:endParaRPr sz="3100"/>
          </a:p>
        </p:txBody>
      </p:sp>
      <p:pic>
        <p:nvPicPr>
          <p:cNvPr id="491" name="Google Shape;491;p75"/>
          <p:cNvPicPr preferRelativeResize="0"/>
          <p:nvPr/>
        </p:nvPicPr>
        <p:blipFill rotWithShape="1">
          <a:blip r:embed="rId3">
            <a:alphaModFix/>
          </a:blip>
          <a:srcRect b="5311" l="0" r="0" t="0"/>
          <a:stretch/>
        </p:blipFill>
        <p:spPr>
          <a:xfrm>
            <a:off x="0" y="1362100"/>
            <a:ext cx="3105225" cy="219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5"/>
          <p:cNvPicPr preferRelativeResize="0"/>
          <p:nvPr/>
        </p:nvPicPr>
        <p:blipFill rotWithShape="1">
          <a:blip r:embed="rId4">
            <a:alphaModFix/>
          </a:blip>
          <a:srcRect b="5900" l="0" r="0" t="0"/>
          <a:stretch/>
        </p:blipFill>
        <p:spPr>
          <a:xfrm>
            <a:off x="3105225" y="1362100"/>
            <a:ext cx="310522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450" y="1362095"/>
            <a:ext cx="292417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5"/>
          <p:cNvSpPr txBox="1"/>
          <p:nvPr/>
        </p:nvSpPr>
        <p:spPr>
          <a:xfrm>
            <a:off x="1405838" y="3868725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23: Images for scenario 1 using YOLOv4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Recap of steps with Scenario 1 (YOLOv3)</a:t>
            </a:r>
            <a:endParaRPr sz="3100"/>
          </a:p>
        </p:txBody>
      </p:sp>
      <p:pic>
        <p:nvPicPr>
          <p:cNvPr id="500" name="Google Shape;500;p76"/>
          <p:cNvPicPr preferRelativeResize="0"/>
          <p:nvPr/>
        </p:nvPicPr>
        <p:blipFill rotWithShape="1">
          <a:blip r:embed="rId3">
            <a:alphaModFix/>
          </a:blip>
          <a:srcRect b="5311" l="0" r="0" t="0"/>
          <a:stretch/>
        </p:blipFill>
        <p:spPr>
          <a:xfrm>
            <a:off x="0" y="1082953"/>
            <a:ext cx="4572000" cy="322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6"/>
          <p:cNvPicPr preferRelativeResize="0"/>
          <p:nvPr/>
        </p:nvPicPr>
        <p:blipFill rotWithShape="1">
          <a:blip r:embed="rId4">
            <a:alphaModFix/>
          </a:blip>
          <a:srcRect b="4479" l="0" r="0" t="0"/>
          <a:stretch/>
        </p:blipFill>
        <p:spPr>
          <a:xfrm>
            <a:off x="4572000" y="1082953"/>
            <a:ext cx="4512811" cy="32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6"/>
          <p:cNvSpPr txBox="1"/>
          <p:nvPr/>
        </p:nvSpPr>
        <p:spPr>
          <a:xfrm>
            <a:off x="1405838" y="4325925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24: Images for scenario 1 using YOLOv3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7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Scenario 2 (outdoor, natural illumination)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350" y="304800"/>
            <a:ext cx="6735300" cy="37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8"/>
          <p:cNvSpPr txBox="1"/>
          <p:nvPr/>
        </p:nvSpPr>
        <p:spPr>
          <a:xfrm>
            <a:off x="1405838" y="4173525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25: Original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350" y="304800"/>
            <a:ext cx="6761989" cy="37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9"/>
          <p:cNvSpPr txBox="1"/>
          <p:nvPr/>
        </p:nvSpPr>
        <p:spPr>
          <a:xfrm>
            <a:off x="1405838" y="4173525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26: Human detection and bounding boxes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350" y="304800"/>
            <a:ext cx="6650475" cy="37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80"/>
          <p:cNvSpPr txBox="1"/>
          <p:nvPr/>
        </p:nvSpPr>
        <p:spPr>
          <a:xfrm>
            <a:off x="1405838" y="4173525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27: Final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1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Scenario 3 (indoor, artificial illumination)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25" y="152400"/>
            <a:ext cx="6050600" cy="45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2"/>
          <p:cNvSpPr txBox="1"/>
          <p:nvPr/>
        </p:nvSpPr>
        <p:spPr>
          <a:xfrm>
            <a:off x="1425588" y="46671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28: Original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25" y="152400"/>
            <a:ext cx="6050600" cy="452326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83"/>
          <p:cNvSpPr txBox="1"/>
          <p:nvPr/>
        </p:nvSpPr>
        <p:spPr>
          <a:xfrm>
            <a:off x="1425588" y="46671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29: Human Detection and bounding boxes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100" y="0"/>
            <a:ext cx="6447200" cy="47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 txBox="1"/>
          <p:nvPr/>
        </p:nvSpPr>
        <p:spPr>
          <a:xfrm>
            <a:off x="1698075" y="4525875"/>
            <a:ext cx="5666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2: Effect of social distancing and other measures on curve of COVID-19 cases by CDC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25" y="152400"/>
            <a:ext cx="6011194" cy="45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4"/>
          <p:cNvSpPr txBox="1"/>
          <p:nvPr/>
        </p:nvSpPr>
        <p:spPr>
          <a:xfrm>
            <a:off x="1425588" y="46671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30: Final Image 1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25" y="152400"/>
            <a:ext cx="6114325" cy="45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5"/>
          <p:cNvSpPr txBox="1"/>
          <p:nvPr/>
        </p:nvSpPr>
        <p:spPr>
          <a:xfrm>
            <a:off x="1425588" y="46671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31: Final Image 2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6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7"/>
          <p:cNvSpPr txBox="1"/>
          <p:nvPr>
            <p:ph type="title"/>
          </p:nvPr>
        </p:nvSpPr>
        <p:spPr>
          <a:xfrm>
            <a:off x="633850" y="274325"/>
            <a:ext cx="74319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 built library inspired by Pixellib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7"/>
          <p:cNvSpPr txBox="1"/>
          <p:nvPr/>
        </p:nvSpPr>
        <p:spPr>
          <a:xfrm>
            <a:off x="5163250" y="2008950"/>
            <a:ext cx="38502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Average time per frame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15.0029s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Well structured bounding boxes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Clear inaccuracies in violation detection for social distancing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6" name="Google Shape;566;p87"/>
          <p:cNvSpPr txBox="1"/>
          <p:nvPr/>
        </p:nvSpPr>
        <p:spPr>
          <a:xfrm>
            <a:off x="633846" y="43689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32: Final Image using Pixellib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008525"/>
            <a:ext cx="4574824" cy="34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8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YOLOv3 vs YOLOv4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YOLOv3 </a:t>
            </a:r>
            <a:endParaRPr/>
          </a:p>
        </p:txBody>
      </p:sp>
      <p:pic>
        <p:nvPicPr>
          <p:cNvPr id="578" name="Google Shape;578;p89"/>
          <p:cNvPicPr preferRelativeResize="0"/>
          <p:nvPr/>
        </p:nvPicPr>
        <p:blipFill rotWithShape="1">
          <a:blip r:embed="rId3">
            <a:alphaModFix/>
          </a:blip>
          <a:srcRect b="4479" l="0" r="0" t="0"/>
          <a:stretch/>
        </p:blipFill>
        <p:spPr>
          <a:xfrm>
            <a:off x="633850" y="1046228"/>
            <a:ext cx="4628125" cy="33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9"/>
          <p:cNvSpPr txBox="1"/>
          <p:nvPr/>
        </p:nvSpPr>
        <p:spPr>
          <a:xfrm>
            <a:off x="5261975" y="2053580"/>
            <a:ext cx="3810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Average time per frame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0.2476s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>
                <a:solidFill>
                  <a:schemeClr val="dk1"/>
                </a:solidFill>
              </a:rPr>
              <a:t>Number of social distancing violations reported = </a:t>
            </a:r>
            <a:r>
              <a:rPr b="1" lang="en">
                <a:solidFill>
                  <a:schemeClr val="dk1"/>
                </a:solidFill>
              </a:rPr>
              <a:t>2</a:t>
            </a:r>
            <a:br>
              <a:rPr b="1" lang="en">
                <a:solidFill>
                  <a:schemeClr val="dk1"/>
                </a:solidFill>
              </a:rPr>
            </a:b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Distance from person 3 to 5=2.07ft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2.07ft &lt; 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br>
              <a:rPr lang="en"/>
            </a:br>
            <a:endParaRPr/>
          </a:p>
        </p:txBody>
      </p:sp>
      <p:sp>
        <p:nvSpPr>
          <p:cNvPr id="580" name="Google Shape;580;p89"/>
          <p:cNvSpPr txBox="1"/>
          <p:nvPr/>
        </p:nvSpPr>
        <p:spPr>
          <a:xfrm>
            <a:off x="633846" y="43689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33: Final Image using YOLOv3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0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YOLOv4</a:t>
            </a:r>
            <a:endParaRPr/>
          </a:p>
        </p:txBody>
      </p:sp>
      <p:pic>
        <p:nvPicPr>
          <p:cNvPr id="586" name="Google Shape;58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046225"/>
            <a:ext cx="4460300" cy="33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90"/>
          <p:cNvSpPr txBox="1"/>
          <p:nvPr/>
        </p:nvSpPr>
        <p:spPr>
          <a:xfrm>
            <a:off x="5183000" y="1217025"/>
            <a:ext cx="371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Average time per frame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0.15527s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Number of social distancing violations reported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Distance from person 0 to 1 = 4.71ft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Distance from person 2 to 6 = 1.86ft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4.71ft &lt; 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1.86ft &lt; 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0"/>
          <p:cNvSpPr txBox="1"/>
          <p:nvPr/>
        </p:nvSpPr>
        <p:spPr>
          <a:xfrm>
            <a:off x="633846" y="43689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34: Final Image using YOLOv4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1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2: YOLOv4</a:t>
            </a:r>
            <a:endParaRPr/>
          </a:p>
        </p:txBody>
      </p:sp>
      <p:pic>
        <p:nvPicPr>
          <p:cNvPr id="594" name="Google Shape;59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139650"/>
            <a:ext cx="4698925" cy="2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1"/>
          <p:cNvSpPr txBox="1"/>
          <p:nvPr/>
        </p:nvSpPr>
        <p:spPr>
          <a:xfrm>
            <a:off x="633846" y="42737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35: Final Image using YOLOv4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91"/>
          <p:cNvSpPr txBox="1"/>
          <p:nvPr/>
        </p:nvSpPr>
        <p:spPr>
          <a:xfrm>
            <a:off x="5259200" y="1217025"/>
            <a:ext cx="371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Average time per frame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0.21384s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Number of social distancing violations reported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Distance from person 2 to 11 = 2.06ft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Distance from person 7 to 12 = 4.20ft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2.06ft &lt; 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4.20ft &lt; 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2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3: YOLOv4</a:t>
            </a:r>
            <a:endParaRPr/>
          </a:p>
        </p:txBody>
      </p:sp>
      <p:pic>
        <p:nvPicPr>
          <p:cNvPr id="602" name="Google Shape;60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13" y="893828"/>
            <a:ext cx="4631375" cy="34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92"/>
          <p:cNvSpPr txBox="1"/>
          <p:nvPr/>
        </p:nvSpPr>
        <p:spPr>
          <a:xfrm>
            <a:off x="656121" y="47815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36: Original Image using YOLOv4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4" name="Google Shape;6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13" y="4363575"/>
            <a:ext cx="3848200" cy="5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92"/>
          <p:cNvSpPr txBox="1"/>
          <p:nvPr/>
        </p:nvSpPr>
        <p:spPr>
          <a:xfrm>
            <a:off x="5366471" y="24449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True distance between humans= 6.25ft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34" y="893825"/>
            <a:ext cx="4631375" cy="346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25" y="4356125"/>
            <a:ext cx="3848175" cy="5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3"/>
          <p:cNvSpPr txBox="1"/>
          <p:nvPr/>
        </p:nvSpPr>
        <p:spPr>
          <a:xfrm>
            <a:off x="656121" y="47815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37: Human detection and bounding boxes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93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3: YOLOv4</a:t>
            </a:r>
            <a:endParaRPr/>
          </a:p>
        </p:txBody>
      </p:sp>
      <p:sp>
        <p:nvSpPr>
          <p:cNvPr id="614" name="Google Shape;614;p93"/>
          <p:cNvSpPr txBox="1"/>
          <p:nvPr/>
        </p:nvSpPr>
        <p:spPr>
          <a:xfrm>
            <a:off x="5287500" y="1797150"/>
            <a:ext cx="38481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Number of violations=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 distance between humans= 6.25ft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Estimated distance between humans= 6.31ft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6.31ft &gt; 6ft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00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 a violation</a:t>
            </a: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Project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94"/>
          <p:cNvPicPr preferRelativeResize="0"/>
          <p:nvPr/>
        </p:nvPicPr>
        <p:blipFill rotWithShape="1">
          <a:blip r:embed="rId3">
            <a:alphaModFix/>
          </a:blip>
          <a:srcRect b="18059" l="0" r="0" t="0"/>
          <a:stretch/>
        </p:blipFill>
        <p:spPr>
          <a:xfrm>
            <a:off x="1047725" y="4339227"/>
            <a:ext cx="3848176" cy="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94"/>
          <p:cNvSpPr txBox="1"/>
          <p:nvPr>
            <p:ph type="title"/>
          </p:nvPr>
        </p:nvSpPr>
        <p:spPr>
          <a:xfrm>
            <a:off x="673345" y="3039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3: YOLOv4</a:t>
            </a:r>
            <a:endParaRPr/>
          </a:p>
        </p:txBody>
      </p:sp>
      <p:pic>
        <p:nvPicPr>
          <p:cNvPr id="621" name="Google Shape;62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25" y="893825"/>
            <a:ext cx="4616400" cy="34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94"/>
          <p:cNvSpPr txBox="1"/>
          <p:nvPr/>
        </p:nvSpPr>
        <p:spPr>
          <a:xfrm>
            <a:off x="656121" y="47053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38: Final image at 5.5ft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94"/>
          <p:cNvSpPr txBox="1"/>
          <p:nvPr/>
        </p:nvSpPr>
        <p:spPr>
          <a:xfrm>
            <a:off x="5287500" y="1797150"/>
            <a:ext cx="38481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Number of violations=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 distance between humans= 5.5ft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Estimated distance between humans= 5.55ft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5.55ft &lt; 6ft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iolation</a:t>
            </a: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25" y="923425"/>
            <a:ext cx="4616400" cy="3439671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5"/>
          <p:cNvSpPr txBox="1"/>
          <p:nvPr>
            <p:ph type="title"/>
          </p:nvPr>
        </p:nvSpPr>
        <p:spPr>
          <a:xfrm>
            <a:off x="673345" y="3039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3: YOLOv4</a:t>
            </a:r>
            <a:endParaRPr/>
          </a:p>
        </p:txBody>
      </p:sp>
      <p:pic>
        <p:nvPicPr>
          <p:cNvPr id="630" name="Google Shape;63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188" y="4363100"/>
            <a:ext cx="3524275" cy="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95"/>
          <p:cNvSpPr txBox="1"/>
          <p:nvPr/>
        </p:nvSpPr>
        <p:spPr>
          <a:xfrm>
            <a:off x="656121" y="47053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39: Final image at 3.25ft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95"/>
          <p:cNvSpPr txBox="1"/>
          <p:nvPr/>
        </p:nvSpPr>
        <p:spPr>
          <a:xfrm>
            <a:off x="5287500" y="1797150"/>
            <a:ext cx="38481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Number of violations=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 distance between humans= 3.25ft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Estimated distance between humans= 3.52ft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3.52ft &lt; 6ft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1</a:t>
            </a:r>
            <a:endParaRPr/>
          </a:p>
        </p:txBody>
      </p:sp>
      <p:pic>
        <p:nvPicPr>
          <p:cNvPr id="638" name="Google Shape;638;p96" title="results_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200" y="1035875"/>
            <a:ext cx="5159600" cy="38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7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2</a:t>
            </a:r>
            <a:endParaRPr/>
          </a:p>
        </p:txBody>
      </p:sp>
      <p:pic>
        <p:nvPicPr>
          <p:cNvPr id="644" name="Google Shape;644;p97" title="results_2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1057451"/>
            <a:ext cx="51816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8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3</a:t>
            </a:r>
            <a:endParaRPr/>
          </a:p>
        </p:txBody>
      </p:sp>
      <p:pic>
        <p:nvPicPr>
          <p:cNvPr id="650" name="Google Shape;650;p98" title="personal video out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50" y="1281550"/>
            <a:ext cx="78714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9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4 </a:t>
            </a:r>
            <a:endParaRPr/>
          </a:p>
        </p:txBody>
      </p:sp>
      <p:pic>
        <p:nvPicPr>
          <p:cNvPr id="656" name="Google Shape;656;p99" title="personal video i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50" y="1191925"/>
            <a:ext cx="78714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0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5</a:t>
            </a:r>
            <a:endParaRPr/>
          </a:p>
        </p:txBody>
      </p:sp>
      <p:pic>
        <p:nvPicPr>
          <p:cNvPr id="662" name="Google Shape;662;p100" title="walking (1)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88" y="1315175"/>
            <a:ext cx="789382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1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6</a:t>
            </a:r>
            <a:endParaRPr/>
          </a:p>
        </p:txBody>
      </p:sp>
      <p:pic>
        <p:nvPicPr>
          <p:cNvPr id="668" name="Google Shape;668;p101" title="results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88" y="1214325"/>
            <a:ext cx="78826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2"/>
          <p:cNvSpPr txBox="1"/>
          <p:nvPr>
            <p:ph type="title"/>
          </p:nvPr>
        </p:nvSpPr>
        <p:spPr>
          <a:xfrm>
            <a:off x="861600" y="20782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Limitations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75" y="718625"/>
            <a:ext cx="8171350" cy="33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03"/>
          <p:cNvSpPr txBox="1"/>
          <p:nvPr/>
        </p:nvSpPr>
        <p:spPr>
          <a:xfrm>
            <a:off x="2369946" y="4211725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40: Future Hardware Prospective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104"/>
          <p:cNvPicPr preferRelativeResize="0"/>
          <p:nvPr/>
        </p:nvPicPr>
        <p:blipFill rotWithShape="1">
          <a:blip r:embed="rId3">
            <a:alphaModFix/>
          </a:blip>
          <a:srcRect b="0" l="0" r="0" t="8709"/>
          <a:stretch/>
        </p:blipFill>
        <p:spPr>
          <a:xfrm>
            <a:off x="1498925" y="967500"/>
            <a:ext cx="6146176" cy="35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04"/>
          <p:cNvSpPr txBox="1"/>
          <p:nvPr/>
        </p:nvSpPr>
        <p:spPr>
          <a:xfrm>
            <a:off x="2368208" y="448660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41: 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Transformation of a 3D point on the image plane to the 2D coordinates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05"/>
          <p:cNvPicPr preferRelativeResize="0"/>
          <p:nvPr/>
        </p:nvPicPr>
        <p:blipFill rotWithShape="1">
          <a:blip r:embed="rId3">
            <a:alphaModFix/>
          </a:blip>
          <a:srcRect b="0" l="11825" r="38923" t="0"/>
          <a:stretch/>
        </p:blipFill>
        <p:spPr>
          <a:xfrm>
            <a:off x="3125700" y="994675"/>
            <a:ext cx="2892600" cy="39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05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prospects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633850" y="274325"/>
            <a:ext cx="73035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Camio - Social Distancing &amp; Mask Detection</a:t>
            </a:r>
            <a:endParaRPr sz="2900"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38" y="1051225"/>
            <a:ext cx="580072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/>
        </p:nvSpPr>
        <p:spPr>
          <a:xfrm>
            <a:off x="624750" y="4383325"/>
            <a:ext cx="5666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3: Social Distancing &amp; Mask Detection using Camio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6446650" y="1921100"/>
            <a:ext cx="25077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AI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ML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Virtual 3D floor-plan grid- movement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Personalized Alerts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FebriEye, Vehant Technologies</a:t>
            </a:r>
            <a:endParaRPr sz="3000"/>
          </a:p>
        </p:txBody>
      </p:sp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 b="0" l="2724" r="53253" t="0"/>
          <a:stretch/>
        </p:blipFill>
        <p:spPr>
          <a:xfrm>
            <a:off x="475125" y="1767150"/>
            <a:ext cx="2359475" cy="16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/>
          <p:nvPr/>
        </p:nvSpPr>
        <p:spPr>
          <a:xfrm>
            <a:off x="633850" y="3810725"/>
            <a:ext cx="5438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4: Social Distancing by FebriEye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6072550" y="1530225"/>
            <a:ext cx="25560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AI based Thermal Temperature Monitoring System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Non-Contact Detection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Thermal Camera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Real time alerts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</p:txBody>
      </p:sp>
      <p:pic>
        <p:nvPicPr>
          <p:cNvPr id="289" name="Google Shape;289;p43"/>
          <p:cNvPicPr preferRelativeResize="0"/>
          <p:nvPr/>
        </p:nvPicPr>
        <p:blipFill rotWithShape="1">
          <a:blip r:embed="rId4">
            <a:alphaModFix/>
          </a:blip>
          <a:srcRect b="0" l="14280" r="0" t="0"/>
          <a:stretch/>
        </p:blipFill>
        <p:spPr>
          <a:xfrm>
            <a:off x="3133875" y="1482200"/>
            <a:ext cx="2514175" cy="21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